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6" r:id="rId4"/>
    <p:sldId id="260" r:id="rId5"/>
    <p:sldId id="262" r:id="rId6"/>
    <p:sldId id="267" r:id="rId7"/>
    <p:sldId id="257" r:id="rId8"/>
    <p:sldId id="259" r:id="rId9"/>
    <p:sldId id="269" r:id="rId10"/>
    <p:sldId id="258" r:id="rId11"/>
    <p:sldId id="268" r:id="rId12"/>
    <p:sldId id="264" r:id="rId13"/>
    <p:sldId id="270" r:id="rId14"/>
    <p:sldId id="263" r:id="rId15"/>
    <p:sldId id="26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C1E5-2B19-5545-BD74-26C41726F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F818B-90C8-5542-9AA4-EE93D4312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E6A2-2D09-4D4B-AB68-25483935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5F478-CF7F-394C-A2BF-862FF655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0789-485F-A347-B24F-0D751C18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1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4190-F2EE-7040-85B0-44861A51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8C5BD-8043-CF48-A1ED-79DCD597F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B1962-E6AF-4F45-ABF5-8F714BF6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6FE70-188B-F74B-A8FD-018EFA3F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4BC96-1F93-6B4F-88E2-67D6CF14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F9F58-DDA5-E349-B1E6-25522539B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235B9-C856-D044-8D9D-C5EE6B8D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F566-A45B-9A4F-8A8C-92FD5C41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AF36B-ADB6-F64F-9705-094974AE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23A9-5FEA-844D-9C4E-1497FFF8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D5D-609D-9C49-BE81-53D369C9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DF5A1-EC8D-7645-BC76-E5BFEBCFD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F0EC-2515-BB4E-9DAE-A615C9D4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186B-3297-1C4B-B733-A68FECE0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54087-BC55-8F4A-90C9-5FEA363F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1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E379-48E1-6443-8EC4-283B8790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9CDB1-C749-884F-86DA-766C35CFB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6370-2D64-AA43-8A58-0B63E933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C899-BAD1-084A-8646-ADAFC195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8F276-8376-A640-9CF8-3CFA7C78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2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C2C4-9610-D542-8D13-95858911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CC7E-67D3-3D49-9408-50B8E4BF8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EDCA2-07FE-9940-806E-FB44E88F3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C5E1E-9E2C-414D-B770-D9AA2BBB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AE735-28A3-DC4E-85F3-021CDEB2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C600-84CF-6243-9241-EB6B8FB0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F0D5-FF8D-FA45-8318-4FB70717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12FF9-6D0E-B344-9521-2001C778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696B3-B72D-5B48-8AF0-216035D09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BFF69-B376-C749-BDFD-520DFD7D5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3399-9630-1A40-A474-382CB0AB4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8D374-FB5B-114B-BC26-632849B8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2E1BE-7F19-1847-91EB-B807D512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CD574-BC66-AF41-BCAB-0AF29865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7AF2-8927-6546-B9D5-D390F7AA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940D6-BAF3-FD4E-855A-E0217FB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F7FBC-42F8-7C42-AE4C-6101A64A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3F8AB-BB7A-DA47-9419-A29AEAD6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39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D65A4-BFC3-E442-A5DA-335B915D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28706-F06E-9B4C-8605-7E0207BE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E0327-09C7-3241-881B-7D129928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9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F0CB-9A8F-AC4C-9677-930AE82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0089-9DB1-7B44-A467-8ADF6675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BE911-EAB5-8045-80F7-BB180FC84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8DE0-30D4-EE43-BCA2-98187BDE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46B24-D935-4045-97A9-57DC8D2D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833C3-04AA-C544-B43E-0E8BD739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DFB4-E0CB-854B-9D5C-4FA6A9F7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CD8C4-EE63-9049-A81D-3A366723E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EA988-9DF7-164A-9C21-2C89B91DA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B514A-59C5-9447-9B06-14606EC7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8CE8C-E3B3-A748-B2D1-9CD1CC5C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F7C77-321E-5A40-92AB-50DB3D8C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1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162DF-5C5E-8A4B-9AAA-3FB8CA27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24D29-F6E7-3144-B113-96B1B8EA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04A26-3F17-514D-AD15-20E8EF7B7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D9EF2-1199-FE46-9BCD-C28C4C84D07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8A336-24F3-E648-8A92-0CFF69D3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29FF-8030-C644-9B84-157C98434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93E2-F5BE-964B-8873-59DBC1420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0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9280-C148-3F4F-B156-FFFD29B45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 expression analysis </a:t>
            </a:r>
            <a:br>
              <a:rPr lang="en-US" dirty="0"/>
            </a:br>
            <a:r>
              <a:rPr lang="en-US" dirty="0"/>
              <a:t>R/DESeq2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E13DE-8FE3-EF45-AE2D-D2A228192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RNA-seq workshop</a:t>
            </a:r>
          </a:p>
          <a:p>
            <a:r>
              <a:rPr lang="en-US" dirty="0"/>
              <a:t>RSSCB 2019, March 4</a:t>
            </a:r>
          </a:p>
        </p:txBody>
      </p:sp>
    </p:spTree>
    <p:extLst>
      <p:ext uri="{BB962C8B-B14F-4D97-AF65-F5344CB8AC3E}">
        <p14:creationId xmlns:p14="http://schemas.microsoft.com/office/powerpoint/2010/main" val="150996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D9A62C-E907-6340-A0BE-B651F9FD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87" y="207962"/>
            <a:ext cx="8455026" cy="62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18AA-07A1-C34B-995D-24699B10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DESeq2: Key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A2029-1A10-C74E-87C5-643642B23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Normalize data</a:t>
            </a:r>
          </a:p>
          <a:p>
            <a:pPr lvl="1"/>
            <a:r>
              <a:rPr lang="en-US" dirty="0"/>
              <a:t>Scale on geometric mean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data on Negative Binomial distribution </a:t>
            </a:r>
          </a:p>
          <a:p>
            <a:pPr lvl="1"/>
            <a:r>
              <a:rPr lang="en-US" dirty="0"/>
              <a:t>Better model for RNA-seq counts..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Fits a dispersion-mean trend</a:t>
            </a:r>
          </a:p>
          <a:p>
            <a:pPr lvl="1"/>
            <a:r>
              <a:rPr lang="en-US" b="1" dirty="0"/>
              <a:t>Use all information (all genes, all samples) to estimate expected variance of a gene with a given mean expression 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Shrinkage dispersion estimates</a:t>
            </a:r>
          </a:p>
          <a:p>
            <a:pPr lvl="1"/>
            <a:r>
              <a:rPr lang="en-US" b="1" dirty="0"/>
              <a:t> Use dispersion-mean trend to “correct” variances of a gene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Log-transformation for visualization / clustering of data</a:t>
            </a:r>
          </a:p>
          <a:p>
            <a:pPr lvl="1"/>
            <a:r>
              <a:rPr lang="en-US" b="1" dirty="0"/>
              <a:t>Shrinking together samples of low-count genes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Correct log2-fold change estimates</a:t>
            </a:r>
          </a:p>
          <a:p>
            <a:pPr lvl="1"/>
            <a:r>
              <a:rPr lang="en-US" b="1" dirty="0"/>
              <a:t>Use dispersion-mean trend to “correct” fold changes between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for differential expression between two (or more) conditions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0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springernature.com/full/springer-static/image/art%3A10.1186%2Fs13059-014-0550-8/MediaObjects/13059_2014_Article_550_Fig2_HTML.jpg">
            <a:extLst>
              <a:ext uri="{FF2B5EF4-FFF2-40B4-BE49-F238E27FC236}">
                <a16:creationId xmlns:a16="http://schemas.microsoft.com/office/drawing/2014/main" id="{666159FB-995D-634F-8178-449AFC151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4"/>
          <a:stretch/>
        </p:blipFill>
        <p:spPr bwMode="auto">
          <a:xfrm>
            <a:off x="6096001" y="138873"/>
            <a:ext cx="2876550" cy="65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7ED0B-2D01-BD49-A2FF-5B69D0E5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55" y="365126"/>
            <a:ext cx="509111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fold changes between conditions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8140-B198-F34D-80AD-DCB1712F5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1836510"/>
            <a:ext cx="5419158" cy="4351338"/>
          </a:xfrm>
        </p:spPr>
        <p:txBody>
          <a:bodyPr/>
          <a:lstStyle/>
          <a:p>
            <a:r>
              <a:rPr lang="en-US" dirty="0"/>
              <a:t>Genes with low counts have much more variability and get over-estimated fold changes</a:t>
            </a:r>
          </a:p>
          <a:p>
            <a:endParaRPr lang="en-US" dirty="0"/>
          </a:p>
          <a:p>
            <a:r>
              <a:rPr lang="en-US" dirty="0"/>
              <a:t>Empirical Bayes Shrink log2FC based on log2FC of all genes</a:t>
            </a:r>
          </a:p>
          <a:p>
            <a:pPr lvl="1"/>
            <a:r>
              <a:rPr lang="en-US" dirty="0"/>
              <a:t>Low counts</a:t>
            </a:r>
          </a:p>
          <a:p>
            <a:pPr lvl="1"/>
            <a:r>
              <a:rPr lang="en-US" dirty="0"/>
              <a:t>More dispersion</a:t>
            </a:r>
          </a:p>
          <a:p>
            <a:pPr lvl="1"/>
            <a:r>
              <a:rPr lang="en-US" dirty="0"/>
              <a:t>Few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9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springernature.com/full/springer-static/image/art%3A10.1186%2Fs13059-014-0550-8/MediaObjects/13059_2014_Article_550_Fig2_HTML.jpg">
            <a:extLst>
              <a:ext uri="{FF2B5EF4-FFF2-40B4-BE49-F238E27FC236}">
                <a16:creationId xmlns:a16="http://schemas.microsoft.com/office/drawing/2014/main" id="{666159FB-995D-634F-8178-449AFC151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370"/>
          <a:stretch/>
        </p:blipFill>
        <p:spPr bwMode="auto">
          <a:xfrm>
            <a:off x="6096001" y="138873"/>
            <a:ext cx="5876924" cy="65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7ED0B-2D01-BD49-A2FF-5B69D0E5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55" y="365126"/>
            <a:ext cx="509111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fold changes between conditions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8140-B198-F34D-80AD-DCB1712F5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1836510"/>
            <a:ext cx="5419158" cy="4351338"/>
          </a:xfrm>
        </p:spPr>
        <p:txBody>
          <a:bodyPr/>
          <a:lstStyle/>
          <a:p>
            <a:r>
              <a:rPr lang="en-US" dirty="0"/>
              <a:t>Genes with low counts have much more variability and get over-estimated fold changes</a:t>
            </a:r>
          </a:p>
          <a:p>
            <a:endParaRPr lang="en-US" dirty="0"/>
          </a:p>
          <a:p>
            <a:r>
              <a:rPr lang="en-US" dirty="0"/>
              <a:t>Empirical Bayes Shrink log2FC based on log2FC of all genes</a:t>
            </a:r>
          </a:p>
          <a:p>
            <a:pPr lvl="1"/>
            <a:r>
              <a:rPr lang="en-US" dirty="0"/>
              <a:t>Low counts</a:t>
            </a:r>
          </a:p>
          <a:p>
            <a:pPr lvl="1"/>
            <a:r>
              <a:rPr lang="en-US" dirty="0"/>
              <a:t>More dispersion</a:t>
            </a:r>
          </a:p>
          <a:p>
            <a:pPr lvl="1"/>
            <a:r>
              <a:rPr lang="en-US" dirty="0"/>
              <a:t>Few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8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C597-DCA8-1240-8305-2C2D31E0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881C20-1D51-EA4B-A5C9-03204E99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232"/>
          </a:xfrm>
        </p:spPr>
        <p:txBody>
          <a:bodyPr>
            <a:normAutofit/>
          </a:bodyPr>
          <a:lstStyle/>
          <a:p>
            <a:r>
              <a:rPr lang="en-US" sz="1800" dirty="0"/>
              <a:t>Wald’s test: </a:t>
            </a:r>
          </a:p>
          <a:p>
            <a:pPr lvl="1"/>
            <a:r>
              <a:rPr lang="en-US" sz="1600" dirty="0"/>
              <a:t>Shrunken Log2 Fold Changes / standard error = z-statistics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Adjusted p-values: correct for multiple testing!</a:t>
            </a:r>
          </a:p>
          <a:p>
            <a:pPr lvl="1"/>
            <a:r>
              <a:rPr lang="en-US" sz="1600" dirty="0" err="1"/>
              <a:t>Benjamini</a:t>
            </a:r>
            <a:r>
              <a:rPr lang="en-US" sz="1600" dirty="0"/>
              <a:t>-Hochberg</a:t>
            </a:r>
          </a:p>
          <a:p>
            <a:endParaRPr lang="en-US" sz="1800" dirty="0"/>
          </a:p>
          <a:p>
            <a:r>
              <a:rPr lang="en-US" sz="1800" dirty="0"/>
              <a:t>What does a significant p-value mean?</a:t>
            </a:r>
          </a:p>
          <a:p>
            <a:r>
              <a:rPr lang="en-US" sz="1800" dirty="0"/>
              <a:t>P-values depends on sample size and other technical aspects </a:t>
            </a:r>
            <a:r>
              <a:rPr lang="en-US" sz="1800" i="1" dirty="0"/>
              <a:t>in addition to biology</a:t>
            </a:r>
            <a:endParaRPr lang="en-US" sz="1800" dirty="0"/>
          </a:p>
          <a:p>
            <a:r>
              <a:rPr lang="en-US" sz="1800" dirty="0"/>
              <a:t>Every experiment is different! What is a reasonable p-value threshold?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Statistical vs biological significance</a:t>
            </a:r>
          </a:p>
          <a:p>
            <a:pPr lvl="1"/>
            <a:r>
              <a:rPr lang="en-US" sz="1600" dirty="0"/>
              <a:t>E.g. Small p-value, but very small fold change between conditions.. ?</a:t>
            </a:r>
          </a:p>
          <a:p>
            <a:pPr lvl="1"/>
            <a:r>
              <a:rPr lang="en-US" sz="1600" dirty="0"/>
              <a:t>No stat significance = no biological significance?</a:t>
            </a:r>
          </a:p>
          <a:p>
            <a:pPr lvl="1"/>
            <a:r>
              <a:rPr lang="en-US" sz="1600" dirty="0"/>
              <a:t>Look at overall pathways or related genes (E.g. Log2 FC of all genes in set shifted?)</a:t>
            </a:r>
            <a:endParaRPr lang="en-US" sz="2000" dirty="0"/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918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1A77-0310-FD4E-80EE-9A18DDE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Downstream..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6F2B-6693-F54E-8F7D-819F72FA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does it mean?</a:t>
            </a:r>
          </a:p>
          <a:p>
            <a:r>
              <a:rPr lang="en-US" dirty="0"/>
              <a:t>What type of genes are significantly changed? </a:t>
            </a:r>
          </a:p>
          <a:p>
            <a:pPr lvl="1"/>
            <a:r>
              <a:rPr lang="en-US" dirty="0"/>
              <a:t>GO terms (Panther DB)</a:t>
            </a:r>
          </a:p>
          <a:p>
            <a:pPr lvl="2"/>
            <a:r>
              <a:rPr lang="en-US" dirty="0"/>
              <a:t>Pathways</a:t>
            </a:r>
          </a:p>
          <a:p>
            <a:pPr lvl="2"/>
            <a:r>
              <a:rPr lang="en-US" dirty="0"/>
              <a:t>Biological process</a:t>
            </a:r>
          </a:p>
          <a:p>
            <a:pPr lvl="2"/>
            <a:r>
              <a:rPr lang="en-US" dirty="0"/>
              <a:t>Mol. Function</a:t>
            </a:r>
          </a:p>
          <a:p>
            <a:pPr lvl="2"/>
            <a:r>
              <a:rPr lang="en-US" dirty="0"/>
              <a:t>Cellular compartment</a:t>
            </a:r>
          </a:p>
          <a:p>
            <a:pPr lvl="1"/>
            <a:r>
              <a:rPr lang="en-US" dirty="0"/>
              <a:t>Gene set enrichment analysis (GSEA)</a:t>
            </a:r>
          </a:p>
          <a:p>
            <a:pPr lvl="1"/>
            <a:r>
              <a:rPr lang="en-US" dirty="0"/>
              <a:t>Protein-protein interactions (PPI)</a:t>
            </a:r>
          </a:p>
          <a:p>
            <a:pPr lvl="1"/>
            <a:r>
              <a:rPr lang="en-US" dirty="0"/>
              <a:t>Networks</a:t>
            </a:r>
          </a:p>
          <a:p>
            <a:r>
              <a:rPr lang="en-US" dirty="0"/>
              <a:t>Correlate with additional data</a:t>
            </a:r>
          </a:p>
          <a:p>
            <a:pPr lvl="1"/>
            <a:r>
              <a:rPr lang="en-US" dirty="0"/>
              <a:t>ATAC-seq, ChIP-seq for histone marks/pol-II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5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4C86-05D9-D446-8213-865EB8E9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5101-893E-2149-AE17-C00945ADB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term analysis</a:t>
            </a:r>
          </a:p>
          <a:p>
            <a:r>
              <a:rPr lang="en-US" dirty="0"/>
              <a:t>Find what GO terms are enriched among significantly changed genes</a:t>
            </a:r>
          </a:p>
          <a:p>
            <a:endParaRPr lang="en-US" dirty="0"/>
          </a:p>
          <a:p>
            <a:r>
              <a:rPr lang="en-US" dirty="0"/>
              <a:t>1. Gene set: </a:t>
            </a:r>
            <a:r>
              <a:rPr lang="en-US" dirty="0" err="1"/>
              <a:t>Sign.up</a:t>
            </a:r>
            <a:r>
              <a:rPr lang="en-US" dirty="0"/>
              <a:t> genes</a:t>
            </a:r>
          </a:p>
          <a:p>
            <a:r>
              <a:rPr lang="en-US" dirty="0"/>
              <a:t>2. Background list: All genes expressed in your sample</a:t>
            </a:r>
          </a:p>
          <a:p>
            <a:r>
              <a:rPr lang="en-US" dirty="0"/>
              <a:t>3. Run Panther DB enrichment test</a:t>
            </a:r>
          </a:p>
        </p:txBody>
      </p:sp>
    </p:spTree>
    <p:extLst>
      <p:ext uri="{BB962C8B-B14F-4D97-AF65-F5344CB8AC3E}">
        <p14:creationId xmlns:p14="http://schemas.microsoft.com/office/powerpoint/2010/main" val="80331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C3531-E81B-2A45-9B17-BE77E0C5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5" y="4001294"/>
            <a:ext cx="5295900" cy="20193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10C43C-AAEC-454F-A67A-1F675D3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8FEE2-574A-EB48-BBBB-9FAFE1EA8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How to determine which genes have different RNA levels in one condition compared to another?</a:t>
            </a:r>
          </a:p>
          <a:p>
            <a:r>
              <a:rPr lang="en-US" dirty="0"/>
              <a:t>How to differ between technical noise, biological variability and actual differential expression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F46E-F2B0-544F-8F55-83C5F2A0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9701-7049-2745-BB9D-21BB48C5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Import data, structure and define metadata</a:t>
            </a:r>
          </a:p>
          <a:p>
            <a:r>
              <a:rPr lang="en-US" dirty="0"/>
              <a:t>Normalize data</a:t>
            </a:r>
          </a:p>
          <a:p>
            <a:r>
              <a:rPr lang="en-US" dirty="0"/>
              <a:t>Quality control </a:t>
            </a:r>
          </a:p>
          <a:p>
            <a:r>
              <a:rPr lang="en-US" dirty="0"/>
              <a:t>Differential expression analysis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Try to understand what it means</a:t>
            </a:r>
          </a:p>
          <a:p>
            <a:pPr lvl="1"/>
            <a:r>
              <a:rPr lang="en-US" dirty="0"/>
              <a:t>From numbers to biology</a:t>
            </a:r>
          </a:p>
        </p:txBody>
      </p:sp>
    </p:spTree>
    <p:extLst>
      <p:ext uri="{BB962C8B-B14F-4D97-AF65-F5344CB8AC3E}">
        <p14:creationId xmlns:p14="http://schemas.microsoft.com/office/powerpoint/2010/main" val="83879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45EB-B8B9-BE48-ADEB-E13E57E7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5EB0-8657-734A-B5B0-1B634599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biological/technical replicates</a:t>
            </a:r>
          </a:p>
          <a:p>
            <a:r>
              <a:rPr lang="en-US" dirty="0"/>
              <a:t>Large dynamic range of RNA-seq count data</a:t>
            </a:r>
          </a:p>
          <a:p>
            <a:r>
              <a:rPr lang="en-US" dirty="0"/>
              <a:t>Biological variation</a:t>
            </a:r>
          </a:p>
          <a:p>
            <a:r>
              <a:rPr lang="en-US" dirty="0"/>
              <a:t>Sampling noise/Technical variation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2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DA4D-16E8-B149-963E-9577FBE8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EAA7-6514-5E46-9393-8757ECA4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samples have different number of total reads</a:t>
            </a:r>
          </a:p>
          <a:p>
            <a:pPr lvl="1"/>
            <a:r>
              <a:rPr lang="en-US" dirty="0"/>
              <a:t>Scale on total reads in each cell </a:t>
            </a:r>
          </a:p>
          <a:p>
            <a:pPr lvl="1"/>
            <a:r>
              <a:rPr lang="en-US" dirty="0"/>
              <a:t>Scale on geometric mean of each sample</a:t>
            </a:r>
          </a:p>
          <a:p>
            <a:pPr lvl="2"/>
            <a:r>
              <a:rPr lang="en-US" dirty="0"/>
              <a:t>central tendency, less sensitive to outliers</a:t>
            </a:r>
          </a:p>
          <a:p>
            <a:pPr lvl="1"/>
            <a:r>
              <a:rPr lang="en-US" dirty="0"/>
              <a:t>Spike-in?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genes have different lengths (#base pairs in transcript)</a:t>
            </a:r>
          </a:p>
          <a:p>
            <a:pPr lvl="1"/>
            <a:r>
              <a:rPr lang="en-US" dirty="0"/>
              <a:t>RPKM = 	</a:t>
            </a:r>
            <a:r>
              <a:rPr lang="en-US" u="sng" dirty="0"/>
              <a:t>		# Reads gene			</a:t>
            </a:r>
          </a:p>
          <a:p>
            <a:pPr marL="914400" lvl="2" indent="0">
              <a:buNone/>
            </a:pPr>
            <a:r>
              <a:rPr lang="en-US" dirty="0"/>
              <a:t>	# Total Reads in sample * length of gene in kb * 1e6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FPKM / TPM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05073-C0AA-514A-BECD-B47F2BEE069C}"/>
              </a:ext>
            </a:extLst>
          </p:cNvPr>
          <p:cNvCxnSpPr>
            <a:cxnSpLocks/>
          </p:cNvCxnSpPr>
          <p:nvPr/>
        </p:nvCxnSpPr>
        <p:spPr>
          <a:xfrm>
            <a:off x="6477000" y="5550932"/>
            <a:ext cx="3124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0D4907-8E70-6B4B-98E0-1FB86BBCADB4}"/>
              </a:ext>
            </a:extLst>
          </p:cNvPr>
          <p:cNvCxnSpPr>
            <a:cxnSpLocks/>
          </p:cNvCxnSpPr>
          <p:nvPr/>
        </p:nvCxnSpPr>
        <p:spPr>
          <a:xfrm>
            <a:off x="6525985" y="6312932"/>
            <a:ext cx="112122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94E69B-E8F9-264E-8014-10E692BFC5D6}"/>
              </a:ext>
            </a:extLst>
          </p:cNvPr>
          <p:cNvSpPr txBox="1"/>
          <p:nvPr/>
        </p:nvSpPr>
        <p:spPr>
          <a:xfrm>
            <a:off x="4506686" y="531222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A: 30,000 </a:t>
            </a:r>
            <a:r>
              <a:rPr lang="en-US" dirty="0" err="1"/>
              <a:t>bp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8FEA3-051C-624F-8115-768671D13FA1}"/>
              </a:ext>
            </a:extLst>
          </p:cNvPr>
          <p:cNvSpPr txBox="1"/>
          <p:nvPr/>
        </p:nvSpPr>
        <p:spPr>
          <a:xfrm>
            <a:off x="4506686" y="609026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B: 10,000 </a:t>
            </a:r>
            <a:r>
              <a:rPr lang="en-US" dirty="0" err="1"/>
              <a:t>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4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6B9-D539-0740-8A11-8B264C3E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94F7-B99E-C54E-82A9-B6C2400D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testing the data, check that things look as they should..</a:t>
            </a:r>
          </a:p>
          <a:p>
            <a:endParaRPr lang="en-US" dirty="0"/>
          </a:p>
          <a:p>
            <a:r>
              <a:rPr lang="en-US" dirty="0"/>
              <a:t>Equal fraction of reads mapping to protein-coding genes?</a:t>
            </a:r>
          </a:p>
          <a:p>
            <a:r>
              <a:rPr lang="en-US" dirty="0"/>
              <a:t>Look at expression of known marker genes</a:t>
            </a:r>
          </a:p>
          <a:p>
            <a:endParaRPr lang="en-US" dirty="0"/>
          </a:p>
          <a:p>
            <a:r>
              <a:rPr lang="en-US" dirty="0"/>
              <a:t>Dimensionality reduction (PCA, </a:t>
            </a:r>
            <a:r>
              <a:rPr lang="en-US" dirty="0" err="1"/>
              <a:t>tSNE</a:t>
            </a:r>
            <a:r>
              <a:rPr lang="en-US" dirty="0"/>
              <a:t>, UMAP..)</a:t>
            </a:r>
          </a:p>
          <a:p>
            <a:pPr lvl="1"/>
            <a:r>
              <a:rPr lang="en-US" dirty="0"/>
              <a:t>Finds dimensions in data with most variance</a:t>
            </a:r>
          </a:p>
          <a:p>
            <a:pPr lvl="1"/>
            <a:r>
              <a:rPr lang="en-US" dirty="0"/>
              <a:t>Hopefully most variance in the data is explained by your biological conditions</a:t>
            </a:r>
          </a:p>
          <a:p>
            <a:pPr lvl="1"/>
            <a:r>
              <a:rPr lang="en-US" dirty="0"/>
              <a:t>If not, almost impossible to work with data</a:t>
            </a:r>
          </a:p>
          <a:p>
            <a:endParaRPr lang="en-US" dirty="0"/>
          </a:p>
          <a:p>
            <a:r>
              <a:rPr lang="en-US" dirty="0"/>
              <a:t>Sample-to-sample distance</a:t>
            </a:r>
          </a:p>
          <a:p>
            <a:pPr lvl="1"/>
            <a:r>
              <a:rPr lang="en-US" dirty="0"/>
              <a:t>Pairwise comparison between each sample</a:t>
            </a:r>
          </a:p>
        </p:txBody>
      </p:sp>
    </p:spTree>
    <p:extLst>
      <p:ext uri="{BB962C8B-B14F-4D97-AF65-F5344CB8AC3E}">
        <p14:creationId xmlns:p14="http://schemas.microsoft.com/office/powerpoint/2010/main" val="150092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44BE-3CF5-7543-B71D-03F017B0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Differential expression testing of RNA-seq data: </a:t>
            </a:r>
            <a:r>
              <a:rPr lang="en-US" sz="4000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E962-7A45-9E42-8206-FCB7BC6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dynamic range of gene counts (0 -&gt; 100,000++)</a:t>
            </a:r>
          </a:p>
          <a:p>
            <a:pPr lvl="1"/>
            <a:r>
              <a:rPr lang="en-US" dirty="0"/>
              <a:t>Very different nature of low counts vs high counts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5,2,8 </a:t>
            </a:r>
            <a:r>
              <a:rPr lang="en-US" dirty="0"/>
              <a:t>vs </a:t>
            </a:r>
            <a:r>
              <a:rPr lang="en-US" dirty="0">
                <a:highlight>
                  <a:srgbClr val="C0C0C0"/>
                </a:highlight>
              </a:rPr>
              <a:t>5,15,16</a:t>
            </a:r>
            <a:r>
              <a:rPr lang="en-US" dirty="0"/>
              <a:t>) </a:t>
            </a:r>
          </a:p>
          <a:p>
            <a:pPr lvl="2"/>
            <a:r>
              <a:rPr lang="en-US" dirty="0"/>
              <a:t>Sampling noise	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500,497,503 </a:t>
            </a:r>
            <a:r>
              <a:rPr lang="en-US" dirty="0"/>
              <a:t>vs </a:t>
            </a:r>
            <a:r>
              <a:rPr lang="en-US" dirty="0">
                <a:highlight>
                  <a:srgbClr val="C0C0C0"/>
                </a:highlight>
              </a:rPr>
              <a:t>500,510,511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Biological noise (most dominant)</a:t>
            </a:r>
          </a:p>
          <a:p>
            <a:pPr lvl="1"/>
            <a:endParaRPr lang="en-US" dirty="0"/>
          </a:p>
          <a:p>
            <a:r>
              <a:rPr lang="en-US" dirty="0"/>
              <a:t>Variance of data depends on mean!</a:t>
            </a:r>
          </a:p>
          <a:p>
            <a:endParaRPr lang="en-US" dirty="0"/>
          </a:p>
          <a:p>
            <a:r>
              <a:rPr lang="en-US" dirty="0"/>
              <a:t>Variance = noise + biological variation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Small number of replicates -&gt;  </a:t>
            </a:r>
          </a:p>
          <a:p>
            <a:pPr lvl="1"/>
            <a:r>
              <a:rPr lang="en-US" dirty="0"/>
              <a:t>More sensitive to noise.. </a:t>
            </a:r>
          </a:p>
          <a:p>
            <a:pPr lvl="1"/>
            <a:endParaRPr lang="en-US" dirty="0"/>
          </a:p>
          <a:p>
            <a:r>
              <a:rPr lang="en-US" dirty="0"/>
              <a:t>Expensive solution: Sequence deeper, more biological replicates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99029-0548-3045-8A9B-4B40B20F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6" t="18206" r="50000" b="24271"/>
          <a:stretch/>
        </p:blipFill>
        <p:spPr>
          <a:xfrm>
            <a:off x="8258175" y="2725737"/>
            <a:ext cx="3495675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5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4B1A-AFF6-A946-969A-EC99E1F2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solution: DESeq2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D26E-275E-5843-820F-65989E11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>
            <a:normAutofit/>
          </a:bodyPr>
          <a:lstStyle/>
          <a:p>
            <a:r>
              <a:rPr lang="en-US" dirty="0"/>
              <a:t>Information sharing: Use data from all genes and all samples to get better estimates of variance (removing noise)</a:t>
            </a:r>
          </a:p>
          <a:p>
            <a:endParaRPr lang="en-US" dirty="0"/>
          </a:p>
          <a:p>
            <a:r>
              <a:rPr lang="en-US" dirty="0"/>
              <a:t>For each gene, a new variance estimate will be calculated based on it’s expression</a:t>
            </a:r>
          </a:p>
          <a:p>
            <a:endParaRPr lang="en-US" dirty="0"/>
          </a:p>
          <a:p>
            <a:r>
              <a:rPr lang="en-US" dirty="0"/>
              <a:t>Use variances of all genes with similar expression levels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5A125-BB39-804F-B6F1-A824B2212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6" t="18206" r="50000" b="24271"/>
          <a:stretch/>
        </p:blipFill>
        <p:spPr>
          <a:xfrm>
            <a:off x="8258175" y="2725737"/>
            <a:ext cx="3495675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3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2862A-D17E-7C44-BA96-EB95BFD5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3" y="504824"/>
            <a:ext cx="7340128" cy="54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675</Words>
  <Application>Microsoft Macintosh PowerPoint</Application>
  <PresentationFormat>Widescreen</PresentationFormat>
  <Paragraphs>141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Differential expression analysis  R/DESeq2</vt:lpstr>
      <vt:lpstr>Problem</vt:lpstr>
      <vt:lpstr>Key steps in DEA</vt:lpstr>
      <vt:lpstr>Challenges  </vt:lpstr>
      <vt:lpstr>Normalization</vt:lpstr>
      <vt:lpstr>Quality control </vt:lpstr>
      <vt:lpstr>Differential expression testing of RNA-seq data: Challenges</vt:lpstr>
      <vt:lpstr>Easier solution: DESeq2 </vt:lpstr>
      <vt:lpstr>PowerPoint Presentation</vt:lpstr>
      <vt:lpstr>PowerPoint Presentation</vt:lpstr>
      <vt:lpstr>DESeq2: Key steps</vt:lpstr>
      <vt:lpstr>Estimating fold changes between conditions </vt:lpstr>
      <vt:lpstr>Estimating fold changes between conditions </vt:lpstr>
      <vt:lpstr>Differential expression testing</vt:lpstr>
      <vt:lpstr>Downstream.. </vt:lpstr>
      <vt:lpstr>Exam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analysis</dc:title>
  <dc:creator>Per Ludvik Brattås</dc:creator>
  <cp:lastModifiedBy>Per Ludvik Brattås</cp:lastModifiedBy>
  <cp:revision>91</cp:revision>
  <dcterms:created xsi:type="dcterms:W3CDTF">2019-03-03T11:52:05Z</dcterms:created>
  <dcterms:modified xsi:type="dcterms:W3CDTF">2019-03-04T15:15:14Z</dcterms:modified>
</cp:coreProperties>
</file>